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1523" r:id="rId3"/>
    <p:sldId id="1527" r:id="rId4"/>
    <p:sldId id="1528" r:id="rId5"/>
    <p:sldId id="1518" r:id="rId6"/>
    <p:sldId id="1537" r:id="rId7"/>
    <p:sldId id="1538" r:id="rId8"/>
    <p:sldId id="1534" r:id="rId9"/>
    <p:sldId id="1535" r:id="rId10"/>
    <p:sldId id="1541" r:id="rId11"/>
    <p:sldId id="154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634"/>
  </p:normalViewPr>
  <p:slideViewPr>
    <p:cSldViewPr snapToGrid="0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3ED8D-788C-5341-B3E8-F86DCE3589DE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EBF5D-0F3C-ED4C-A868-F18F892CC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84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PD1 – CD8 cells (PD1 in context of T1DM)</a:t>
            </a:r>
          </a:p>
          <a:p>
            <a:r>
              <a:rPr lang="en-US" dirty="0"/>
              <a:t>Do therapies modulating PD1/PDL1 stimulate cancer? </a:t>
            </a:r>
          </a:p>
          <a:p>
            <a:r>
              <a:rPr lang="en-US" dirty="0"/>
              <a:t>Effector cells – use fibers to stimulate/screen for stimulation of effector cells?</a:t>
            </a:r>
          </a:p>
          <a:p>
            <a:r>
              <a:rPr lang="en-US" dirty="0"/>
              <a:t>Rheumatology – effects of checkpoint </a:t>
            </a:r>
            <a:r>
              <a:rPr lang="en-US" dirty="0" err="1"/>
              <a:t>inh</a:t>
            </a:r>
            <a:r>
              <a:rPr lang="en-US" dirty="0"/>
              <a:t> on autoimmune disease (</a:t>
            </a:r>
            <a:r>
              <a:rPr lang="en-US" dirty="0" err="1"/>
              <a:t>punkthee</a:t>
            </a:r>
            <a:r>
              <a:rPr lang="en-US" dirty="0"/>
              <a:t>); PD1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EBF5D-0F3C-ED4C-A868-F18F892CCC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1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6B03C-56FF-75B8-1A28-CCBB3FD8D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FED527-3F1B-F4E0-8CA8-295679393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20902-8FDF-7919-248C-DE8B5199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19E8-B8C1-EC4A-A61C-77A7349E508F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83121-0F30-F7DE-322B-A17992580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E837D-0BA2-B46C-54E7-3F579C402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E7B6-2266-BC42-9DE5-0DE4C6907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10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B0B1B-18FF-9CC2-D4DE-7C3CD195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E0B3B9-7478-6EBB-92FE-3CA444C391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5D397-8D73-CCFB-082D-4F2BB54D9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19E8-B8C1-EC4A-A61C-77A7349E508F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55EA7-A4B6-B2FC-ADC1-534892166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336A-B737-FB89-9592-4330A2B3B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E7B6-2266-BC42-9DE5-0DE4C6907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3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101971-EF2C-56A1-CA2E-F3978874C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C0F07-2772-A93F-8C64-64057050E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02F24-83DD-24F8-9F0F-B1BDB982A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19E8-B8C1-EC4A-A61C-77A7349E508F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5AE8F-7C7F-CC83-326D-04CD2DB1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9E73F-96E2-5B10-91B0-DD295345A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E7B6-2266-BC42-9DE5-0DE4C6907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11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2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BC5CCFC-1311-AE42-A704-3B85A3B9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72" y="274638"/>
            <a:ext cx="10292856" cy="891111"/>
          </a:xfrm>
        </p:spPr>
        <p:txBody>
          <a:bodyPr lIns="0" bIns="0" anchor="b">
            <a:normAutofit/>
          </a:bodyPr>
          <a:lstStyle>
            <a:lvl1pPr marL="0" indent="0" algn="l">
              <a:buFont typeface="Arial" pitchFamily="34" charset="0"/>
              <a:buNone/>
              <a:defRPr sz="4000" b="1" i="0">
                <a:solidFill>
                  <a:srgbClr val="282A5B"/>
                </a:solidFill>
                <a:latin typeface="+mn-lt"/>
                <a:cs typeface="Museo Slab 300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14DD3E-F54B-A04E-AB60-58D472A421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49572" y="1165748"/>
            <a:ext cx="10292856" cy="13"/>
          </a:xfrm>
          <a:prstGeom prst="line">
            <a:avLst/>
          </a:prstGeom>
          <a:ln w="28575">
            <a:solidFill>
              <a:srgbClr val="282A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0F5E071A-C64E-6C4B-86AB-C625108B2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572" y="1600199"/>
            <a:ext cx="6023550" cy="3876205"/>
          </a:xfrm>
        </p:spPr>
        <p:txBody>
          <a:bodyPr/>
          <a:lstStyle>
            <a:lvl1pPr>
              <a:buClr>
                <a:schemeClr val="accent6">
                  <a:lumMod val="75000"/>
                </a:schemeClr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D3D464-B99F-D64E-BE84-E1AFC3E3850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473082" y="1600199"/>
            <a:ext cx="3769346" cy="3876205"/>
          </a:xfrm>
        </p:spPr>
        <p:txBody>
          <a:bodyPr/>
          <a:lstStyle>
            <a:lvl1pPr>
              <a:buClr>
                <a:schemeClr val="accent6">
                  <a:lumMod val="75000"/>
                </a:schemeClr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B5B5FD0-51C3-4F8D-A54A-4145EE4D0CFD}"/>
              </a:ext>
            </a:extLst>
          </p:cNvPr>
          <p:cNvSpPr txBox="1">
            <a:spLocks/>
          </p:cNvSpPr>
          <p:nvPr userDrawn="1"/>
        </p:nvSpPr>
        <p:spPr>
          <a:xfrm>
            <a:off x="9111388" y="6281861"/>
            <a:ext cx="277581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rgbClr val="636466"/>
                </a:solidFill>
                <a:latin typeface="Museo Sans 300"/>
                <a:ea typeface="+mn-ea"/>
                <a:cs typeface="Museo Sans 30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2F67E5-730B-4B3A-9A58-41E5E3F0691E}" type="slidenum">
              <a:rPr lang="en-US" sz="1000" smtClean="0">
                <a:solidFill>
                  <a:srgbClr val="282A5B"/>
                </a:solidFill>
                <a:latin typeface="+mj-lt"/>
              </a:rPr>
              <a:pPr/>
              <a:t>‹#›</a:t>
            </a:fld>
            <a:endParaRPr lang="en-US" sz="1000" dirty="0">
              <a:solidFill>
                <a:srgbClr val="282A5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8847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BC5CCFC-1311-AE42-A704-3B85A3B9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72" y="274638"/>
            <a:ext cx="10292856" cy="891111"/>
          </a:xfrm>
        </p:spPr>
        <p:txBody>
          <a:bodyPr lIns="0" bIns="0" anchor="b">
            <a:normAutofit/>
          </a:bodyPr>
          <a:lstStyle>
            <a:lvl1pPr marL="0" indent="0" algn="l">
              <a:buFont typeface="Arial" pitchFamily="34" charset="0"/>
              <a:buNone/>
              <a:defRPr sz="4000" b="1" i="0">
                <a:solidFill>
                  <a:srgbClr val="282A5B"/>
                </a:solidFill>
                <a:latin typeface="+mn-lt"/>
                <a:cs typeface="Museo Slab 300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14DD3E-F54B-A04E-AB60-58D472A421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49572" y="1165748"/>
            <a:ext cx="10292856" cy="13"/>
          </a:xfrm>
          <a:prstGeom prst="line">
            <a:avLst/>
          </a:prstGeom>
          <a:ln w="28575">
            <a:solidFill>
              <a:srgbClr val="282A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D81CC6-9A78-E042-84C7-CB01A811A57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84800" y="1524001"/>
            <a:ext cx="5857628" cy="4021938"/>
          </a:xfrm>
        </p:spPr>
        <p:txBody>
          <a:bodyPr/>
          <a:lstStyle>
            <a:lvl1pPr>
              <a:buClr>
                <a:schemeClr val="accent6">
                  <a:lumMod val="75000"/>
                </a:schemeClr>
              </a:buClr>
              <a:defRPr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67BEDA-0F2C-1B4A-8D2E-B9AA04652F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9325" y="1524001"/>
            <a:ext cx="4187825" cy="4021962"/>
          </a:xfrm>
        </p:spPr>
        <p:txBody>
          <a:bodyPr/>
          <a:lstStyle>
            <a:lvl1pPr>
              <a:buClr>
                <a:schemeClr val="accent6">
                  <a:lumMod val="75000"/>
                </a:schemeClr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284503C-09D3-4DFA-B374-0D941AFF3A94}"/>
              </a:ext>
            </a:extLst>
          </p:cNvPr>
          <p:cNvSpPr txBox="1">
            <a:spLocks/>
          </p:cNvSpPr>
          <p:nvPr userDrawn="1"/>
        </p:nvSpPr>
        <p:spPr>
          <a:xfrm>
            <a:off x="9111388" y="6281861"/>
            <a:ext cx="277581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rgbClr val="636466"/>
                </a:solidFill>
                <a:latin typeface="Museo Sans 300"/>
                <a:ea typeface="+mn-ea"/>
                <a:cs typeface="Museo Sans 30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2F67E5-730B-4B3A-9A58-41E5E3F0691E}" type="slidenum">
              <a:rPr lang="en-US" sz="1000" smtClean="0">
                <a:solidFill>
                  <a:srgbClr val="282A5B"/>
                </a:solidFill>
                <a:latin typeface="+mj-lt"/>
              </a:rPr>
              <a:pPr/>
              <a:t>‹#›</a:t>
            </a:fld>
            <a:endParaRPr lang="en-US" sz="1000" dirty="0">
              <a:solidFill>
                <a:srgbClr val="282A5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500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EFBF-2835-54FF-B8F9-5E4CDCE8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F9CFD-FD0F-4F41-C066-594EB7322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2F731-0C0B-238B-20E6-0B71139C4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19E8-B8C1-EC4A-A61C-77A7349E508F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DDB64-D4B1-B981-7016-DB9CA8E8A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82FB6-3489-D627-6E2C-5F175E04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E7B6-2266-BC42-9DE5-0DE4C6907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94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8C096-4D16-E045-5EE9-905A3B11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661CA-5FDE-DD82-315C-C57573C8E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94624-A07D-1EC7-DD24-CBEB69C1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19E8-B8C1-EC4A-A61C-77A7349E508F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36EDE-09B3-2395-60B7-E02215D7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0F31A-A7B9-1800-E999-195B301C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E7B6-2266-BC42-9DE5-0DE4C6907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99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4C59-5F89-DDC9-83DB-ECAC8BCA2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A9DB1-BE11-936A-B356-33D39FBD6A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A589C-FCA5-C952-2A55-34958791A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67E4F-42F9-C5CC-1793-DAC4092E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19E8-B8C1-EC4A-A61C-77A7349E508F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D2268-526C-57CB-B94D-021AC00C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689025-03D2-FFE1-45C4-B47B0C10C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E7B6-2266-BC42-9DE5-0DE4C6907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57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26D7-64F2-3B91-0FB3-13745750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7F51A-0584-E33D-B5B1-471BA0A46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1E2AB-EC21-5BE9-34B3-D8929C24B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523A6-BA99-5343-D4C9-EF4FD6FAD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7AA572-AC63-EC1C-E711-3EB2568EF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1CBEBC-5B64-6D6D-05D2-2B586D8BF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19E8-B8C1-EC4A-A61C-77A7349E508F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2B226C-EA59-2893-85C9-EE3DD7EF5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C7882E-749D-24EB-31F2-04A60B92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E7B6-2266-BC42-9DE5-0DE4C6907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9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F49D-114C-642B-C643-942D30E5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0A8F4A-2740-2C69-59EC-D9B89095F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19E8-B8C1-EC4A-A61C-77A7349E508F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332939-7BF1-A8A8-74CF-A7357641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A233A-556C-CB73-B96E-762A6521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E7B6-2266-BC42-9DE5-0DE4C6907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97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EEFB7-BAE6-76CB-D8FF-6AEEE776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19E8-B8C1-EC4A-A61C-77A7349E508F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C8ABD-5806-2D01-7943-3EC12276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08D4A-96C3-BA5F-0FD5-484732A6F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E7B6-2266-BC42-9DE5-0DE4C6907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84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8D5F-F3C9-BC59-7BB4-DAC01D0D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ABC5-3F44-E423-EBC0-15BAE451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4509BB-0FAE-4C00-5DA9-16847F492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210E8-903D-2264-488F-233D18179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19E8-B8C1-EC4A-A61C-77A7349E508F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404CA-C125-DE90-BA80-DA7F08C2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DF8AF-D603-2893-AB53-4EBC9F517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E7B6-2266-BC42-9DE5-0DE4C6907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8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D613-7F44-6624-90D3-9891F1CA4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A0532-AE92-966C-2E46-A7DE784C87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0F403A-241E-D2EC-CFF9-1A4E1E9E0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E2EF2-E216-4881-F50B-DF736706C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19E8-B8C1-EC4A-A61C-77A7349E508F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FFCD3-B8FF-25EB-590A-BD6E85E93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C9E15-05D2-852B-A26A-3C749E028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E7B6-2266-BC42-9DE5-0DE4C6907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0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4C1C87-0BAC-3CC4-2244-5DC09D083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56B44-B4FC-2AAD-6C51-65489B81C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0E5F9-2CA4-1E69-4577-A210DE9D5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9719E8-B8C1-EC4A-A61C-77A7349E508F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A434D-BC9E-CF9D-0653-FAC3CC454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28F45-F41A-F70F-4924-7748F3FD8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54E7B6-2266-BC42-9DE5-0DE4C6907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5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78A0-1CAE-60AC-38B3-042469544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2145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 1: How does a complex community collaboratively ferment macronutrients?</a:t>
            </a:r>
            <a:br>
              <a:rPr lang="en-US" sz="360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FA7FB6-CB64-CCB9-24C6-1FAB8B7FC739}"/>
              </a:ext>
            </a:extLst>
          </p:cNvPr>
          <p:cNvSpPr/>
          <p:nvPr/>
        </p:nvSpPr>
        <p:spPr>
          <a:xfrm>
            <a:off x="0" y="0"/>
            <a:ext cx="12192000" cy="362309"/>
          </a:xfrm>
          <a:prstGeom prst="rect">
            <a:avLst/>
          </a:prstGeom>
          <a:solidFill>
            <a:srgbClr val="AF0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UCM logo+tag_CMYK | University of Chicago Medicine: Vaccination Outreach  Program">
            <a:extLst>
              <a:ext uri="{FF2B5EF4-FFF2-40B4-BE49-F238E27FC236}">
                <a16:creationId xmlns:a16="http://schemas.microsoft.com/office/drawing/2014/main" id="{E3BF5E50-3805-6CF4-349F-DE6C6C277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538" y="5731372"/>
            <a:ext cx="2636462" cy="112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6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B774-BE3A-09EA-7807-F87B4AFFE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166553BF-E3C1-59F5-105D-EBC5F68C0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0629"/>
          <a:stretch/>
        </p:blipFill>
        <p:spPr>
          <a:xfrm>
            <a:off x="3471496" y="1690688"/>
            <a:ext cx="5249008" cy="4014680"/>
          </a:xfrm>
        </p:spPr>
      </p:pic>
    </p:spTree>
    <p:extLst>
      <p:ext uri="{BB962C8B-B14F-4D97-AF65-F5344CB8AC3E}">
        <p14:creationId xmlns:p14="http://schemas.microsoft.com/office/powerpoint/2010/main" val="4270731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B88E1-4AE0-BDD4-6718-9BE192CAB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23F03-3C36-A89E-9F47-106B094B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86BC1B5-1BF1-00FE-86D6-398C07D538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9325" y="1524001"/>
            <a:ext cx="5855921" cy="44547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Paper 1: </a:t>
            </a:r>
          </a:p>
          <a:p>
            <a:pPr lvl="1"/>
            <a:r>
              <a:rPr lang="en-US" dirty="0"/>
              <a:t>Chemically map select fiber networks</a:t>
            </a:r>
          </a:p>
          <a:p>
            <a:pPr lvl="1"/>
            <a:r>
              <a:rPr lang="en-US" dirty="0"/>
              <a:t>Investigate ecology as pertains to digestion (how does fiber change community composition and recovery)</a:t>
            </a:r>
          </a:p>
          <a:p>
            <a:pPr lvl="1"/>
            <a:r>
              <a:rPr lang="en-US" dirty="0"/>
              <a:t>Physically map fiber networks (in vivo) through spatial transcriptomics</a:t>
            </a:r>
          </a:p>
          <a:p>
            <a:r>
              <a:rPr lang="en-US" dirty="0"/>
              <a:t>Paper 2: Metabolic modeling of community fermentation</a:t>
            </a:r>
          </a:p>
          <a:p>
            <a:r>
              <a:rPr lang="en-US" dirty="0"/>
              <a:t>Apply to PD1 inhibitor models..?</a:t>
            </a:r>
          </a:p>
          <a:p>
            <a:r>
              <a:rPr lang="en-US" dirty="0"/>
              <a:t>Translate to patient populations?</a:t>
            </a:r>
          </a:p>
        </p:txBody>
      </p:sp>
      <p:pic>
        <p:nvPicPr>
          <p:cNvPr id="5" name="Picture 4" descr="A diagram of a mouse&#10;&#10;Description automatically generated">
            <a:extLst>
              <a:ext uri="{FF2B5EF4-FFF2-40B4-BE49-F238E27FC236}">
                <a16:creationId xmlns:a16="http://schemas.microsoft.com/office/drawing/2014/main" id="{047573E5-C354-BB48-A41F-3D48D51C5F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601"/>
          <a:stretch/>
        </p:blipFill>
        <p:spPr>
          <a:xfrm>
            <a:off x="7720811" y="2199711"/>
            <a:ext cx="3521617" cy="267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44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9D1D3-D455-28F1-5B7B-1F8067C9A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FB6F-8D6B-9AD9-439B-3D6AA537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Collaborative Fermentation</a:t>
            </a:r>
            <a:endParaRPr lang="en-US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48BA07-E222-09DE-1021-458EE81D3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166" y="4777735"/>
            <a:ext cx="825658" cy="839652"/>
          </a:xfrm>
          <a:prstGeom prst="rect">
            <a:avLst/>
          </a:prstGeom>
        </p:spPr>
      </p:pic>
      <p:pic>
        <p:nvPicPr>
          <p:cNvPr id="10" name="Content Placeholder 4" descr="A diagram of a graph showing different types of cells&#10;&#10;Description automatically generated with medium confidence">
            <a:extLst>
              <a:ext uri="{FF2B5EF4-FFF2-40B4-BE49-F238E27FC236}">
                <a16:creationId xmlns:a16="http://schemas.microsoft.com/office/drawing/2014/main" id="{CB38C485-BD01-2E30-195E-8951C9666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8591" t="44542" r="7874" b="49955"/>
          <a:stretch/>
        </p:blipFill>
        <p:spPr>
          <a:xfrm>
            <a:off x="949572" y="4354654"/>
            <a:ext cx="4234407" cy="565000"/>
          </a:xfr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8A8953-B03F-5BE3-C226-118661668ACF}"/>
              </a:ext>
            </a:extLst>
          </p:cNvPr>
          <p:cNvCxnSpPr>
            <a:cxnSpLocks/>
          </p:cNvCxnSpPr>
          <p:nvPr/>
        </p:nvCxnSpPr>
        <p:spPr>
          <a:xfrm>
            <a:off x="5562530" y="4594412"/>
            <a:ext cx="22988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strain&#10;&#10;Description automatically generated">
            <a:extLst>
              <a:ext uri="{FF2B5EF4-FFF2-40B4-BE49-F238E27FC236}">
                <a16:creationId xmlns:a16="http://schemas.microsoft.com/office/drawing/2014/main" id="{A1C17993-8DA9-85CE-BB57-9393380022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33" t="82175" r="28978" b="503"/>
          <a:stretch/>
        </p:blipFill>
        <p:spPr>
          <a:xfrm>
            <a:off x="8216730" y="4059744"/>
            <a:ext cx="2607815" cy="865952"/>
          </a:xfrm>
          <a:prstGeom prst="rect">
            <a:avLst/>
          </a:prstGeom>
        </p:spPr>
      </p:pic>
      <p:pic>
        <p:nvPicPr>
          <p:cNvPr id="14" name="Picture 13" descr="A diagram of a strain&#10;&#10;Description automatically generated">
            <a:extLst>
              <a:ext uri="{FF2B5EF4-FFF2-40B4-BE49-F238E27FC236}">
                <a16:creationId xmlns:a16="http://schemas.microsoft.com/office/drawing/2014/main" id="{7FBB0578-CD17-F26B-13B7-4F12067F36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992" t="35586" b="58462"/>
          <a:stretch/>
        </p:blipFill>
        <p:spPr>
          <a:xfrm rot="2064274">
            <a:off x="10625825" y="4823664"/>
            <a:ext cx="219157" cy="297554"/>
          </a:xfrm>
          <a:prstGeom prst="rect">
            <a:avLst/>
          </a:prstGeom>
        </p:spPr>
      </p:pic>
      <p:pic>
        <p:nvPicPr>
          <p:cNvPr id="16" name="Picture 15" descr="A diagram of a strain&#10;&#10;Description automatically generated">
            <a:extLst>
              <a:ext uri="{FF2B5EF4-FFF2-40B4-BE49-F238E27FC236}">
                <a16:creationId xmlns:a16="http://schemas.microsoft.com/office/drawing/2014/main" id="{A663A6AE-14E0-A666-650A-B1D04BE189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306" t="35892" r="4901" b="58100"/>
          <a:stretch/>
        </p:blipFill>
        <p:spPr>
          <a:xfrm>
            <a:off x="8888350" y="4319790"/>
            <a:ext cx="262074" cy="300309"/>
          </a:xfrm>
          <a:prstGeom prst="rect">
            <a:avLst/>
          </a:prstGeom>
        </p:spPr>
      </p:pic>
      <p:pic>
        <p:nvPicPr>
          <p:cNvPr id="3" name="Picture 2" descr="A diagram of a strain&#10;&#10;Description automatically generated">
            <a:extLst>
              <a:ext uri="{FF2B5EF4-FFF2-40B4-BE49-F238E27FC236}">
                <a16:creationId xmlns:a16="http://schemas.microsoft.com/office/drawing/2014/main" id="{D9C3A5ED-48B9-A07F-6892-97D539E596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306" t="35892" r="4901" b="58100"/>
          <a:stretch/>
        </p:blipFill>
        <p:spPr>
          <a:xfrm>
            <a:off x="9038637" y="4877241"/>
            <a:ext cx="262074" cy="300309"/>
          </a:xfrm>
          <a:prstGeom prst="rect">
            <a:avLst/>
          </a:prstGeom>
        </p:spPr>
      </p:pic>
      <p:pic>
        <p:nvPicPr>
          <p:cNvPr id="17" name="Picture 16" descr="A diagram of a strain&#10;&#10;Description automatically generated">
            <a:extLst>
              <a:ext uri="{FF2B5EF4-FFF2-40B4-BE49-F238E27FC236}">
                <a16:creationId xmlns:a16="http://schemas.microsoft.com/office/drawing/2014/main" id="{2D15C9D9-E79A-882E-E311-3FE0B68782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992" t="35586" b="58462"/>
          <a:stretch/>
        </p:blipFill>
        <p:spPr>
          <a:xfrm rot="2064274">
            <a:off x="9411059" y="4205876"/>
            <a:ext cx="219157" cy="297554"/>
          </a:xfrm>
          <a:prstGeom prst="rect">
            <a:avLst/>
          </a:prstGeom>
        </p:spPr>
      </p:pic>
      <p:pic>
        <p:nvPicPr>
          <p:cNvPr id="18" name="Picture 17" descr="A diagram of a strain&#10;&#10;Description automatically generated">
            <a:extLst>
              <a:ext uri="{FF2B5EF4-FFF2-40B4-BE49-F238E27FC236}">
                <a16:creationId xmlns:a16="http://schemas.microsoft.com/office/drawing/2014/main" id="{94A687DF-5007-F103-C920-093BE5C423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306" t="35892" r="4901" b="58100"/>
          <a:stretch/>
        </p:blipFill>
        <p:spPr>
          <a:xfrm>
            <a:off x="10079575" y="4672132"/>
            <a:ext cx="262074" cy="300309"/>
          </a:xfrm>
          <a:prstGeom prst="rect">
            <a:avLst/>
          </a:prstGeom>
        </p:spPr>
      </p:pic>
      <p:pic>
        <p:nvPicPr>
          <p:cNvPr id="19" name="Picture 18" descr="A diagram of a strain&#10;&#10;Description automatically generated">
            <a:extLst>
              <a:ext uri="{FF2B5EF4-FFF2-40B4-BE49-F238E27FC236}">
                <a16:creationId xmlns:a16="http://schemas.microsoft.com/office/drawing/2014/main" id="{3B925F1D-5ECC-0F4E-3F70-4DB97E541E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306" t="35892" r="4901" b="58100"/>
          <a:stretch/>
        </p:blipFill>
        <p:spPr>
          <a:xfrm>
            <a:off x="9817501" y="4828786"/>
            <a:ext cx="262074" cy="3003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93E0FE-433D-64CA-D3A9-85CEE9BF5A87}"/>
              </a:ext>
            </a:extLst>
          </p:cNvPr>
          <p:cNvSpPr txBox="1"/>
          <p:nvPr/>
        </p:nvSpPr>
        <p:spPr>
          <a:xfrm>
            <a:off x="5620240" y="4233976"/>
            <a:ext cx="1844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Strains 19, 25, 66, 72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48481E-2F78-43F8-27D3-21D46BBF28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7" t="22745" r="68825" b="61569"/>
          <a:stretch/>
        </p:blipFill>
        <p:spPr bwMode="auto">
          <a:xfrm>
            <a:off x="7395866" y="2088057"/>
            <a:ext cx="1699926" cy="10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B6D2225-7C72-925E-BCD6-8731E21DA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4" r="51424" b="84837"/>
          <a:stretch/>
        </p:blipFill>
        <p:spPr bwMode="auto">
          <a:xfrm>
            <a:off x="3426898" y="2203220"/>
            <a:ext cx="1757081" cy="103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A21077-1B8D-5667-F253-F1AB53581854}"/>
              </a:ext>
            </a:extLst>
          </p:cNvPr>
          <p:cNvCxnSpPr>
            <a:cxnSpLocks/>
          </p:cNvCxnSpPr>
          <p:nvPr/>
        </p:nvCxnSpPr>
        <p:spPr>
          <a:xfrm>
            <a:off x="5562530" y="2653839"/>
            <a:ext cx="14842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4E03BE2-9F9E-55AC-D5BF-7B1D1470BC28}"/>
              </a:ext>
            </a:extLst>
          </p:cNvPr>
          <p:cNvSpPr/>
          <p:nvPr/>
        </p:nvSpPr>
        <p:spPr>
          <a:xfrm>
            <a:off x="3585883" y="3065931"/>
            <a:ext cx="448235" cy="331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AFBC83-936D-4095-E53C-2AD335E52672}"/>
              </a:ext>
            </a:extLst>
          </p:cNvPr>
          <p:cNvSpPr/>
          <p:nvPr/>
        </p:nvSpPr>
        <p:spPr>
          <a:xfrm>
            <a:off x="4159042" y="3097306"/>
            <a:ext cx="448235" cy="331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A5F21F-DC53-4CA0-D6FC-01088DA36647}"/>
              </a:ext>
            </a:extLst>
          </p:cNvPr>
          <p:cNvSpPr/>
          <p:nvPr/>
        </p:nvSpPr>
        <p:spPr>
          <a:xfrm>
            <a:off x="4897544" y="3004369"/>
            <a:ext cx="448235" cy="331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8DC783-7D86-4279-1330-28749C8FD2E8}"/>
              </a:ext>
            </a:extLst>
          </p:cNvPr>
          <p:cNvSpPr/>
          <p:nvPr/>
        </p:nvSpPr>
        <p:spPr>
          <a:xfrm>
            <a:off x="7999842" y="2979016"/>
            <a:ext cx="448235" cy="331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185CDF-4DF9-7DE2-7927-0787DE1344A8}"/>
              </a:ext>
            </a:extLst>
          </p:cNvPr>
          <p:cNvSpPr txBox="1"/>
          <p:nvPr/>
        </p:nvSpPr>
        <p:spPr>
          <a:xfrm>
            <a:off x="5649862" y="2085406"/>
            <a:ext cx="1566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Clostridium </a:t>
            </a:r>
            <a:r>
              <a:rPr lang="en-US" sz="1600" i="1" dirty="0" err="1"/>
              <a:t>sporogenes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185648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157AD-8153-C733-479D-1933FD68E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867DD-2EEB-3BD3-492C-89B360295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Collaborative Fermentation</a:t>
            </a:r>
            <a:endParaRPr lang="en-US" sz="3600" dirty="0"/>
          </a:p>
        </p:txBody>
      </p:sp>
      <p:pic>
        <p:nvPicPr>
          <p:cNvPr id="43" name="Picture 42" descr="A diagram of a sequence of bacteria&#10;&#10;Description automatically generated with medium confidence">
            <a:extLst>
              <a:ext uri="{FF2B5EF4-FFF2-40B4-BE49-F238E27FC236}">
                <a16:creationId xmlns:a16="http://schemas.microsoft.com/office/drawing/2014/main" id="{373656C7-9172-CC46-1F85-CBACA67D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434"/>
          <a:stretch/>
        </p:blipFill>
        <p:spPr>
          <a:xfrm>
            <a:off x="3406319" y="1677307"/>
            <a:ext cx="6668407" cy="446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4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D8D46-73DE-C950-37A8-A4C1E609D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79C8-1984-82C4-5950-71D163FA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Collaborative Fermentation</a:t>
            </a:r>
            <a:endParaRPr lang="en-US" sz="3600" dirty="0"/>
          </a:p>
        </p:txBody>
      </p:sp>
      <p:pic>
        <p:nvPicPr>
          <p:cNvPr id="3" name="Picture 2" descr="A diagram of a sequence of bacteria&#10;&#10;Description automatically generated with medium confidence">
            <a:extLst>
              <a:ext uri="{FF2B5EF4-FFF2-40B4-BE49-F238E27FC236}">
                <a16:creationId xmlns:a16="http://schemas.microsoft.com/office/drawing/2014/main" id="{0F74C8E0-FE53-D62E-789E-F6D244C005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350"/>
          <a:stretch/>
        </p:blipFill>
        <p:spPr>
          <a:xfrm>
            <a:off x="3430812" y="1413006"/>
            <a:ext cx="6668407" cy="4570734"/>
          </a:xfrm>
          <a:prstGeom prst="rect">
            <a:avLst/>
          </a:prstGeom>
        </p:spPr>
      </p:pic>
      <p:pic>
        <p:nvPicPr>
          <p:cNvPr id="4" name="Picture 3" descr="A diagram of different types of data&#10;&#10;Description automatically generated">
            <a:extLst>
              <a:ext uri="{FF2B5EF4-FFF2-40B4-BE49-F238E27FC236}">
                <a16:creationId xmlns:a16="http://schemas.microsoft.com/office/drawing/2014/main" id="{5C55908C-906E-8753-201B-7C44112AFB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7" t="5909" r="60502" b="51398"/>
          <a:stretch/>
        </p:blipFill>
        <p:spPr>
          <a:xfrm>
            <a:off x="9258297" y="3698373"/>
            <a:ext cx="1681845" cy="169005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1EF96ED-116D-D915-FAD0-25F3A84B7057}"/>
              </a:ext>
            </a:extLst>
          </p:cNvPr>
          <p:cNvGrpSpPr/>
          <p:nvPr/>
        </p:nvGrpSpPr>
        <p:grpSpPr>
          <a:xfrm>
            <a:off x="1160231" y="2062729"/>
            <a:ext cx="9498695" cy="4218667"/>
            <a:chOff x="1160231" y="2062729"/>
            <a:chExt cx="9498695" cy="42186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C7CE00-9693-7E24-67D8-D903B4714AB6}"/>
                </a:ext>
              </a:extLst>
            </p:cNvPr>
            <p:cNvSpPr txBox="1"/>
            <p:nvPr/>
          </p:nvSpPr>
          <p:spPr>
            <a:xfrm>
              <a:off x="1160231" y="2062729"/>
              <a:ext cx="2238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Keystone strains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8278CB-8DFF-167A-E78F-952E856A5B7E}"/>
                </a:ext>
              </a:extLst>
            </p:cNvPr>
            <p:cNvSpPr txBox="1"/>
            <p:nvPr/>
          </p:nvSpPr>
          <p:spPr>
            <a:xfrm>
              <a:off x="7857668" y="5912064"/>
              <a:ext cx="2801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Crossfeeding</a:t>
              </a:r>
              <a:r>
                <a:rPr lang="en-US" b="1" dirty="0"/>
                <a:t> strains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F9FF06-15EF-0C2C-898F-BC7F346D92F9}"/>
                </a:ext>
              </a:extLst>
            </p:cNvPr>
            <p:cNvSpPr txBox="1"/>
            <p:nvPr/>
          </p:nvSpPr>
          <p:spPr>
            <a:xfrm>
              <a:off x="1470476" y="2897118"/>
              <a:ext cx="2238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Secondary metabolizers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28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31E30ED-E14F-5183-7522-0E44A1EE2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069" y="1569308"/>
            <a:ext cx="4106240" cy="348460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Genomic prediction of hCom2 polysaccharide metabolic capacity</a:t>
            </a:r>
          </a:p>
        </p:txBody>
      </p:sp>
      <p:pic>
        <p:nvPicPr>
          <p:cNvPr id="3" name="Picture 2" descr="A chart of a number of gene pathways&#10;&#10;Description automatically generated">
            <a:extLst>
              <a:ext uri="{FF2B5EF4-FFF2-40B4-BE49-F238E27FC236}">
                <a16:creationId xmlns:a16="http://schemas.microsoft.com/office/drawing/2014/main" id="{0A325F24-F87B-EDAF-9919-A7B07CEFE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91" y="0"/>
            <a:ext cx="70043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97CE6F-DCC1-D083-D486-2F8B3CB80E7A}"/>
              </a:ext>
            </a:extLst>
          </p:cNvPr>
          <p:cNvSpPr txBox="1"/>
          <p:nvPr/>
        </p:nvSpPr>
        <p:spPr>
          <a:xfrm>
            <a:off x="9735189" y="6211669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Andrew Freiberger Chris Henry</a:t>
            </a:r>
          </a:p>
        </p:txBody>
      </p:sp>
    </p:spTree>
    <p:extLst>
      <p:ext uri="{BB962C8B-B14F-4D97-AF65-F5344CB8AC3E}">
        <p14:creationId xmlns:p14="http://schemas.microsoft.com/office/powerpoint/2010/main" val="714723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F4A17-8EC8-CA27-5FCB-B67636FE4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ADB37A-619A-CEA8-6099-CA22B280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007" y="257363"/>
            <a:ext cx="10292856" cy="891111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common dietary fibers</a:t>
            </a:r>
            <a:endParaRPr lang="en-US" dirty="0"/>
          </a:p>
        </p:txBody>
      </p:sp>
      <p:pic>
        <p:nvPicPr>
          <p:cNvPr id="2" name="Picture 1" descr="A diagram of different types of plants&#10;&#10;Description automatically generated">
            <a:extLst>
              <a:ext uri="{FF2B5EF4-FFF2-40B4-BE49-F238E27FC236}">
                <a16:creationId xmlns:a16="http://schemas.microsoft.com/office/drawing/2014/main" id="{9EEC0DD5-3379-CDDA-FEDB-6DC0C82F7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76"/>
          <a:stretch/>
        </p:blipFill>
        <p:spPr>
          <a:xfrm>
            <a:off x="2692486" y="1416621"/>
            <a:ext cx="6807028" cy="456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8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63E24-36A1-FF5B-64E6-72E790D02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8430E-E2CB-D885-3F90-025C2B3E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fermentation network&#10;&#10;Description automatically generated">
            <a:extLst>
              <a:ext uri="{FF2B5EF4-FFF2-40B4-BE49-F238E27FC236}">
                <a16:creationId xmlns:a16="http://schemas.microsoft.com/office/drawing/2014/main" id="{1D060BB5-8D3A-AE7D-E6CE-47E8802666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553"/>
          <a:stretch/>
        </p:blipFill>
        <p:spPr>
          <a:xfrm>
            <a:off x="278433" y="1027906"/>
            <a:ext cx="11379459" cy="48928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AE6E2A-22FF-81E8-1202-5A3C3E9E7F1C}"/>
              </a:ext>
            </a:extLst>
          </p:cNvPr>
          <p:cNvSpPr/>
          <p:nvPr/>
        </p:nvSpPr>
        <p:spPr>
          <a:xfrm>
            <a:off x="278432" y="1027906"/>
            <a:ext cx="7669813" cy="2014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6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8754CCFB-47DC-2272-6D15-78E64EE0A3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6339"/>
          <a:stretch/>
        </p:blipFill>
        <p:spPr>
          <a:xfrm>
            <a:off x="1352077" y="1071946"/>
            <a:ext cx="9487846" cy="524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2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277128-48CA-CDD6-CF14-F24732FE23F2}"/>
              </a:ext>
            </a:extLst>
          </p:cNvPr>
          <p:cNvSpPr/>
          <p:nvPr/>
        </p:nvSpPr>
        <p:spPr>
          <a:xfrm>
            <a:off x="10170695" y="4748463"/>
            <a:ext cx="1090863" cy="1507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35A6E8-EC13-E0DE-81CF-99D4EA3390D4}"/>
              </a:ext>
            </a:extLst>
          </p:cNvPr>
          <p:cNvGrpSpPr/>
          <p:nvPr/>
        </p:nvGrpSpPr>
        <p:grpSpPr>
          <a:xfrm>
            <a:off x="158264" y="601579"/>
            <a:ext cx="11799096" cy="5252246"/>
            <a:chOff x="427109" y="1219200"/>
            <a:chExt cx="10126778" cy="4507831"/>
          </a:xfrm>
        </p:grpSpPr>
        <p:pic>
          <p:nvPicPr>
            <p:cNvPr id="7" name="Picture 6" descr="A chart of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9BEA5815-A155-75AB-2B3A-0C78644DD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8429"/>
            <a:stretch/>
          </p:blipFill>
          <p:spPr>
            <a:xfrm rot="16200000">
              <a:off x="3276313" y="-1488197"/>
              <a:ext cx="4366024" cy="1006443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2F9D82-599F-1B75-7B3E-E4DBE6BE2E23}"/>
                </a:ext>
              </a:extLst>
            </p:cNvPr>
            <p:cNvSpPr/>
            <p:nvPr/>
          </p:nvSpPr>
          <p:spPr>
            <a:xfrm>
              <a:off x="9986329" y="1219200"/>
              <a:ext cx="498682" cy="550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4BFD87-7016-42EB-4AEC-14EEC886F431}"/>
                </a:ext>
              </a:extLst>
            </p:cNvPr>
            <p:cNvSpPr/>
            <p:nvPr/>
          </p:nvSpPr>
          <p:spPr>
            <a:xfrm>
              <a:off x="9801298" y="3851335"/>
              <a:ext cx="752589" cy="1875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A chart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3B198F84-6408-D156-D1AC-757A81DB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414" r="57039" b="8429"/>
          <a:stretch/>
        </p:blipFill>
        <p:spPr>
          <a:xfrm>
            <a:off x="4925379" y="6019049"/>
            <a:ext cx="1875696" cy="676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199789-9185-C080-AEFD-B2E15969745C}"/>
              </a:ext>
            </a:extLst>
          </p:cNvPr>
          <p:cNvSpPr txBox="1"/>
          <p:nvPr/>
        </p:nvSpPr>
        <p:spPr>
          <a:xfrm>
            <a:off x="11296076" y="539372"/>
            <a:ext cx="935113" cy="70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No. of carbohydrate genetic pathways</a:t>
            </a:r>
          </a:p>
        </p:txBody>
      </p:sp>
    </p:spTree>
    <p:extLst>
      <p:ext uri="{BB962C8B-B14F-4D97-AF65-F5344CB8AC3E}">
        <p14:creationId xmlns:p14="http://schemas.microsoft.com/office/powerpoint/2010/main" val="722479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5812</TotalTime>
  <Words>161</Words>
  <Application>Microsoft Macintosh PowerPoint</Application>
  <PresentationFormat>Widescreen</PresentationFormat>
  <Paragraphs>26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Project 1: How does a complex community collaboratively ferment macronutrients? </vt:lpstr>
      <vt:lpstr>Collaborative Fermentation</vt:lpstr>
      <vt:lpstr>Collaborative Fermentation</vt:lpstr>
      <vt:lpstr>Collaborative Fermentation</vt:lpstr>
      <vt:lpstr>Genomic prediction of hCom2 polysaccharide metabolic capacity</vt:lpstr>
      <vt:lpstr>Most common dietary fibers</vt:lpstr>
      <vt:lpstr>PowerPoint Presentation</vt:lpstr>
      <vt:lpstr>PowerPoint Presentation</vt:lpstr>
      <vt:lpstr>PowerPoint Presentation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Cheng, Alice [BSD]</dc:creator>
  <cp:lastModifiedBy>Cheng, Alice [BSD]</cp:lastModifiedBy>
  <cp:revision>85</cp:revision>
  <dcterms:created xsi:type="dcterms:W3CDTF">2024-10-08T23:22:33Z</dcterms:created>
  <dcterms:modified xsi:type="dcterms:W3CDTF">2024-12-13T02:45:18Z</dcterms:modified>
</cp:coreProperties>
</file>